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2" r:id="rId18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7" Type="http://schemas.openxmlformats.org/officeDocument/2006/relationships/slide" Target="slides/slide6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4" name="Shape 9814"/>
        <p:cNvGrpSpPr/>
        <p:nvPr/>
      </p:nvGrpSpPr>
      <p:grpSpPr>
        <a:xfrm>
          <a:off x="0" y="0"/>
          <a:ext cx="0" cy="0"/>
          <a:chOff x="0" y="0"/>
          <a:chExt cx="0" cy="0"/>
        </a:xfrm>
      </p:grpSpPr>
      <p:sp>
        <p:nvSpPr>
          <p:cNvPr id="9815" name="Google Shape;9815;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16" name="Google Shape;9816;p67:notes"/>
          <p:cNvSpPr txBox="1"/>
          <p:nvPr>
            <p:ph idx="1" type="body"/>
          </p:nvPr>
        </p:nvSpPr>
        <p:spPr>
          <a:xfrm>
            <a:off x="893763" y="4721225"/>
            <a:ext cx="5364162" cy="34401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&lt;Animated slide&gt;</a:t>
            </a:r>
            <a:endParaRPr/>
          </a:p>
          <a:p>
            <a:pPr indent="0" lvl="0" marL="0" rtl="0" algn="l">
              <a:spcBef>
                <a:spcPts val="0"/>
              </a:spcBef>
              <a:spcAft>
                <a:spcPts val="0"/>
              </a:spcAft>
              <a:buNone/>
            </a:pPr>
            <a:r>
              <a:rPr lang="en-US"/>
              <a:t>2. Holdings statements for supplements.  (854/864)</a:t>
            </a:r>
            <a:endParaRPr/>
          </a:p>
          <a:p>
            <a:pPr indent="-76200" lvl="0" marL="0" rtl="0" algn="l">
              <a:spcBef>
                <a:spcPts val="0"/>
              </a:spcBef>
              <a:spcAft>
                <a:spcPts val="0"/>
              </a:spcAft>
              <a:buClr>
                <a:schemeClr val="dk1"/>
              </a:buClr>
              <a:buSzPts val="1200"/>
              <a:buFont typeface="Arial"/>
              <a:buChar char="•"/>
            </a:pPr>
            <a:r>
              <a:rPr lang="en-US"/>
              <a:t>  This designation has two levels of enumeration and one level of chronology. The supplement is numbered and the volume it supplements is also numbered.</a:t>
            </a:r>
            <a:endParaRPr/>
          </a:p>
          <a:p>
            <a:pPr indent="-76200" lvl="0" marL="0" rtl="0" algn="l">
              <a:spcBef>
                <a:spcPts val="0"/>
              </a:spcBef>
              <a:spcAft>
                <a:spcPts val="0"/>
              </a:spcAft>
              <a:buClr>
                <a:schemeClr val="dk1"/>
              </a:buClr>
              <a:buSzPts val="1200"/>
              <a:buFont typeface="Arial"/>
              <a:buChar char="•"/>
            </a:pPr>
            <a:r>
              <a:rPr lang="en-US"/>
              <a:t>  Note subfield $o, Type of supplement.</a:t>
            </a:r>
            <a:endParaRPr/>
          </a:p>
          <a:p>
            <a:pPr indent="-76200" lvl="0" marL="0" rtl="0" algn="l">
              <a:spcBef>
                <a:spcPts val="0"/>
              </a:spcBef>
              <a:spcAft>
                <a:spcPts val="0"/>
              </a:spcAft>
              <a:buClr>
                <a:schemeClr val="dk1"/>
              </a:buClr>
              <a:buSzPts val="1200"/>
              <a:buFont typeface="Arial"/>
              <a:buChar char="•"/>
            </a:pPr>
            <a:r>
              <a:rPr lang="en-US"/>
              <a:t> Indicators are 41, indicating Level 4, fully uncompressed holdings.</a:t>
            </a:r>
            <a:endParaRPr/>
          </a:p>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67.xml"/></Relationships>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7" name="Shape 9817"/>
        <p:cNvGrpSpPr/>
        <p:nvPr/>
      </p:nvGrpSpPr>
      <p:grpSpPr>
        <a:xfrm>
          <a:off x="0" y="0"/>
          <a:ext cx="0" cy="0"/>
          <a:chOff x="0" y="0"/>
          <a:chExt cx="0" cy="0"/>
        </a:xfrm>
      </p:grpSpPr>
      <p:sp>
        <p:nvSpPr>
          <p:cNvPr id="9818" name="Google Shape;9818;p149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19" name="Google Shape;9819;p149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20" name="Google Shape;9820;p1497"/>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21" name="Google Shape;9821;p1497"/>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22" name="Google Shape;9822;p1497"/>
          <p:cNvSpPr/>
          <p:nvPr/>
        </p:nvSpPr>
        <p:spPr>
          <a:xfrm>
            <a:off x="228600" y="0"/>
            <a:ext cx="8915400" cy="6540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Arial Narrow"/>
              <a:ea typeface="Arial Narrow"/>
              <a:cs typeface="Arial Narrow"/>
              <a:sym typeface="Arial Narrow"/>
            </a:endParaRPr>
          </a:p>
        </p:txBody>
      </p:sp>
      <p:sp>
        <p:nvSpPr>
          <p:cNvPr id="9823" name="Google Shape;9823;p1497"/>
          <p:cNvSpPr/>
          <p:nvPr/>
        </p:nvSpPr>
        <p:spPr>
          <a:xfrm>
            <a:off x="425450" y="0"/>
            <a:ext cx="8718550" cy="70167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9C1D3"/>
              </a:buClr>
              <a:buSzPts val="4000"/>
              <a:buFont typeface="Tahoma"/>
              <a:buNone/>
            </a:pPr>
            <a:r>
              <a:rPr b="1" i="1" lang="en-US" sz="4000" u="sng" cap="none" strike="noStrike">
                <a:solidFill>
                  <a:srgbClr val="F9C1D3"/>
                </a:solidFill>
                <a:latin typeface="Tahoma"/>
                <a:ea typeface="Tahoma"/>
                <a:cs typeface="Tahoma"/>
                <a:sym typeface="Tahoma"/>
              </a:rPr>
              <a:t>Supplement Holding</a:t>
            </a:r>
            <a:endParaRPr/>
          </a:p>
        </p:txBody>
      </p:sp>
      <p:sp>
        <p:nvSpPr>
          <p:cNvPr id="9824" name="Google Shape;9824;p1497"/>
          <p:cNvSpPr/>
          <p:nvPr/>
        </p:nvSpPr>
        <p:spPr>
          <a:xfrm>
            <a:off x="304800" y="1143000"/>
            <a:ext cx="8839200" cy="5191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sp>
        <p:nvSpPr>
          <p:cNvPr id="9825" name="Google Shape;9825;p1497"/>
          <p:cNvSpPr/>
          <p:nvPr/>
        </p:nvSpPr>
        <p:spPr>
          <a:xfrm>
            <a:off x="381000" y="2209800"/>
            <a:ext cx="8458200" cy="628650"/>
          </a:xfrm>
          <a:prstGeom prst="rect">
            <a:avLst/>
          </a:prstGeom>
          <a:noFill/>
          <a:ln>
            <a:noFill/>
          </a:ln>
        </p:spPr>
        <p:txBody>
          <a:bodyPr anchorCtr="0" anchor="t" bIns="46025" lIns="92075" spcFirstLastPara="1" rIns="92075" wrap="square" tIns="46025">
            <a:noAutofit/>
          </a:bodyPr>
          <a:lstStyle/>
          <a:p>
            <a:pPr indent="0" lvl="0" marL="0" marR="0" rtl="0" algn="l">
              <a:lnSpc>
                <a:spcPct val="11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sp>
        <p:nvSpPr>
          <p:cNvPr id="9826" name="Google Shape;9826;p1497"/>
          <p:cNvSpPr/>
          <p:nvPr/>
        </p:nvSpPr>
        <p:spPr>
          <a:xfrm>
            <a:off x="381000" y="3429000"/>
            <a:ext cx="8763000" cy="860425"/>
          </a:xfrm>
          <a:prstGeom prst="rect">
            <a:avLst/>
          </a:prstGeom>
          <a:noFill/>
          <a:ln>
            <a:noFill/>
          </a:ln>
        </p:spPr>
        <p:txBody>
          <a:bodyPr anchorCtr="0" anchor="t" bIns="46025" lIns="92075" spcFirstLastPara="1" rIns="92075" wrap="square" tIns="46025">
            <a:noAutofit/>
          </a:bodyPr>
          <a:lstStyle/>
          <a:p>
            <a:pPr indent="0" lvl="0" marL="0" marR="0" rtl="0" algn="l">
              <a:lnSpc>
                <a:spcPct val="90000"/>
              </a:lnSpc>
              <a:spcBef>
                <a:spcPts val="0"/>
              </a:spcBef>
              <a:spcAft>
                <a:spcPts val="0"/>
              </a:spcAft>
              <a:buClr>
                <a:srgbClr val="FFFFFF"/>
              </a:buClr>
              <a:buSzPts val="2800"/>
              <a:buFont typeface="Tahoma"/>
              <a:buNone/>
            </a:pPr>
            <a:r>
              <a:rPr b="0" i="0" lang="en-US" sz="2800" u="none" cap="none" strike="noStrike">
                <a:solidFill>
                  <a:srgbClr val="FFFFFF"/>
                </a:solidFill>
                <a:latin typeface="Tahoma"/>
                <a:ea typeface="Tahoma"/>
                <a:cs typeface="Tahoma"/>
                <a:sym typeface="Tahoma"/>
              </a:rPr>
              <a:t>854 20   $8 1  $a  v. $b suppl. $o Research Notes $u 2 $v r $i (year) $j (month) $w f $x 06</a:t>
            </a:r>
            <a:endParaRPr/>
          </a:p>
        </p:txBody>
      </p:sp>
      <p:sp>
        <p:nvSpPr>
          <p:cNvPr id="9827" name="Google Shape;9827;p1497"/>
          <p:cNvSpPr/>
          <p:nvPr/>
        </p:nvSpPr>
        <p:spPr>
          <a:xfrm>
            <a:off x="381000" y="4419600"/>
            <a:ext cx="8763000" cy="482600"/>
          </a:xfrm>
          <a:prstGeom prst="rect">
            <a:avLst/>
          </a:prstGeom>
          <a:noFill/>
          <a:ln>
            <a:noFill/>
          </a:ln>
        </p:spPr>
        <p:txBody>
          <a:bodyPr anchorCtr="0" anchor="t" bIns="46025" lIns="92075" spcFirstLastPara="1" rIns="92075" wrap="square" tIns="46025">
            <a:noAutofit/>
          </a:bodyPr>
          <a:lstStyle/>
          <a:p>
            <a:pPr indent="0" lvl="0" marL="0" marR="0" rtl="0" algn="l">
              <a:lnSpc>
                <a:spcPct val="80000"/>
              </a:lnSpc>
              <a:spcBef>
                <a:spcPts val="0"/>
              </a:spcBef>
              <a:spcAft>
                <a:spcPts val="0"/>
              </a:spcAft>
              <a:buClr>
                <a:srgbClr val="FFCC66"/>
              </a:buClr>
              <a:buSzPts val="3200"/>
              <a:buFont typeface="Tahoma"/>
              <a:buNone/>
            </a:pPr>
            <a:r>
              <a:rPr b="0" i="0" lang="en-US" sz="3200" u="none" cap="none" strike="noStrike">
                <a:solidFill>
                  <a:srgbClr val="FFCC66"/>
                </a:solidFill>
                <a:latin typeface="Tahoma"/>
                <a:ea typeface="Tahoma"/>
                <a:cs typeface="Tahoma"/>
                <a:sym typeface="Tahoma"/>
              </a:rPr>
              <a:t>864 </a:t>
            </a:r>
            <a:r>
              <a:rPr b="0" i="0" lang="en-US" sz="3200" u="none" cap="none" strike="noStrike">
                <a:solidFill>
                  <a:srgbClr val="FFFF00"/>
                </a:solidFill>
                <a:latin typeface="Tahoma"/>
                <a:ea typeface="Tahoma"/>
                <a:cs typeface="Tahoma"/>
                <a:sym typeface="Tahoma"/>
              </a:rPr>
              <a:t>41</a:t>
            </a:r>
            <a:r>
              <a:rPr b="0" i="0" lang="en-US" sz="3200" u="none" cap="none" strike="noStrike">
                <a:solidFill>
                  <a:srgbClr val="FFCC66"/>
                </a:solidFill>
                <a:latin typeface="Tahoma"/>
                <a:ea typeface="Tahoma"/>
                <a:cs typeface="Tahoma"/>
                <a:sym typeface="Tahoma"/>
              </a:rPr>
              <a:t>   $8 1.1  $a 2 $b 1  $i 1986 $j 06</a:t>
            </a:r>
            <a:endParaRPr/>
          </a:p>
        </p:txBody>
      </p:sp>
      <p:sp>
        <p:nvSpPr>
          <p:cNvPr id="9828" name="Google Shape;9828;p1497"/>
          <p:cNvSpPr/>
          <p:nvPr/>
        </p:nvSpPr>
        <p:spPr>
          <a:xfrm>
            <a:off x="1524000" y="5029200"/>
            <a:ext cx="4648200" cy="1508125"/>
          </a:xfrm>
          <a:prstGeom prst="rect">
            <a:avLst/>
          </a:prstGeom>
          <a:noFill/>
          <a:ln>
            <a:noFill/>
          </a:ln>
        </p:spPr>
        <p:txBody>
          <a:bodyPr anchorCtr="0" anchor="t" bIns="46025" lIns="92075" spcFirstLastPara="1" rIns="92075" wrap="square" tIns="46025">
            <a:noAutofit/>
          </a:bodyPr>
          <a:lstStyle/>
          <a:p>
            <a:pPr indent="0" lvl="0" marL="0" marR="0" rtl="0" algn="l">
              <a:lnSpc>
                <a:spcPct val="110000"/>
              </a:lnSpc>
              <a:spcBef>
                <a:spcPts val="0"/>
              </a:spcBef>
              <a:spcAft>
                <a:spcPts val="0"/>
              </a:spcAft>
              <a:buClr>
                <a:srgbClr val="FFFF00"/>
              </a:buClr>
              <a:buSzPts val="3200"/>
              <a:buFont typeface="Tahoma"/>
              <a:buNone/>
            </a:pPr>
            <a:r>
              <a:rPr b="0" i="0" lang="en-US" sz="3200" u="none" cap="none" strike="noStrike">
                <a:solidFill>
                  <a:srgbClr val="FFFF00"/>
                </a:solidFill>
                <a:latin typeface="Tahoma"/>
                <a:ea typeface="Tahoma"/>
                <a:cs typeface="Tahoma"/>
                <a:sym typeface="Tahoma"/>
              </a:rPr>
              <a:t>May display as</a:t>
            </a:r>
            <a:r>
              <a:rPr b="0" i="0" lang="en-US" sz="3200" u="none" cap="none" strike="noStrike">
                <a:solidFill>
                  <a:srgbClr val="FFFFFF"/>
                </a:solidFill>
                <a:latin typeface="Tahoma"/>
                <a:ea typeface="Tahoma"/>
                <a:cs typeface="Tahoma"/>
                <a:sym typeface="Tahoma"/>
              </a:rPr>
              <a:t>:</a:t>
            </a:r>
            <a:endParaRPr/>
          </a:p>
          <a:p>
            <a:pPr indent="0" lvl="0" marL="0" marR="0" rtl="0" algn="l">
              <a:lnSpc>
                <a:spcPct val="40000"/>
              </a:lnSpc>
              <a:spcBef>
                <a:spcPts val="1600"/>
              </a:spcBef>
              <a:spcAft>
                <a:spcPts val="0"/>
              </a:spcAft>
              <a:buClr>
                <a:srgbClr val="FFFFFF"/>
              </a:buClr>
              <a:buSzPts val="3200"/>
              <a:buFont typeface="Tahoma"/>
              <a:buNone/>
            </a:pPr>
            <a:r>
              <a:rPr b="0" i="0" lang="en-US" sz="3200" u="none" cap="none" strike="noStrike">
                <a:solidFill>
                  <a:srgbClr val="FFFFFF"/>
                </a:solidFill>
                <a:latin typeface="Tahoma"/>
                <a:ea typeface="Tahoma"/>
                <a:cs typeface="Tahoma"/>
                <a:sym typeface="Tahoma"/>
              </a:rPr>
              <a:t>v.2:suppl.1(1986:June)</a:t>
            </a:r>
            <a:endParaRPr/>
          </a:p>
          <a:p>
            <a:pPr indent="0" lvl="0" marL="0" marR="0" rtl="0" algn="l">
              <a:lnSpc>
                <a:spcPct val="40000"/>
              </a:lnSpc>
              <a:spcBef>
                <a:spcPts val="1600"/>
              </a:spcBef>
              <a:spcAft>
                <a:spcPts val="0"/>
              </a:spcAft>
              <a:buClr>
                <a:srgbClr val="FFFFFF"/>
              </a:buClr>
              <a:buSzPts val="3200"/>
              <a:buFont typeface="Tahoma"/>
              <a:buNone/>
            </a:pPr>
            <a:r>
              <a:rPr b="0" i="0" lang="en-US" sz="3200" u="none" cap="none" strike="noStrike">
                <a:solidFill>
                  <a:srgbClr val="FFFFFF"/>
                </a:solidFill>
                <a:latin typeface="Tahoma"/>
                <a:ea typeface="Tahoma"/>
                <a:cs typeface="Tahoma"/>
                <a:sym typeface="Tahoma"/>
              </a:rPr>
              <a:t> “Research Notes”</a:t>
            </a:r>
            <a:endParaRPr/>
          </a:p>
        </p:txBody>
      </p:sp>
      <p:sp>
        <p:nvSpPr>
          <p:cNvPr id="9829" name="Google Shape;9829;p1497"/>
          <p:cNvSpPr/>
          <p:nvPr/>
        </p:nvSpPr>
        <p:spPr>
          <a:xfrm>
            <a:off x="4267200" y="1804988"/>
            <a:ext cx="44958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0" lang="en-US" sz="2400" u="none" cap="none" strike="noStrike">
                <a:solidFill>
                  <a:srgbClr val="FFFFFF"/>
                </a:solidFill>
                <a:latin typeface="Tahoma"/>
                <a:ea typeface="Tahoma"/>
                <a:cs typeface="Tahoma"/>
                <a:sym typeface="Tahoma"/>
              </a:rPr>
              <a:t>Designation: </a:t>
            </a:r>
            <a:r>
              <a:rPr b="0" i="0" lang="en-US" sz="2400" u="none" cap="none" strike="noStrike">
                <a:solidFill>
                  <a:srgbClr val="FFFFFF"/>
                </a:solidFill>
                <a:latin typeface="Tahoma"/>
                <a:ea typeface="Tahoma"/>
                <a:cs typeface="Tahoma"/>
                <a:sym typeface="Tahoma"/>
              </a:rPr>
              <a:t>v.:suppl.(year:month)</a:t>
            </a:r>
            <a:endParaRPr/>
          </a:p>
        </p:txBody>
      </p:sp>
      <p:sp>
        <p:nvSpPr>
          <p:cNvPr id="9830" name="Google Shape;9830;p1497"/>
          <p:cNvSpPr/>
          <p:nvPr/>
        </p:nvSpPr>
        <p:spPr>
          <a:xfrm>
            <a:off x="304800" y="990600"/>
            <a:ext cx="3581400" cy="1647825"/>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Bookman Old Style"/>
              <a:buNone/>
            </a:pPr>
            <a:r>
              <a:rPr b="1" i="0" lang="en-US" sz="2000" u="none" cap="none" strike="noStrike">
                <a:solidFill>
                  <a:srgbClr val="000000"/>
                </a:solidFill>
                <a:latin typeface="Bookman Old Style"/>
                <a:ea typeface="Bookman Old Style"/>
                <a:cs typeface="Bookman Old Style"/>
                <a:sym typeface="Bookman Old Style"/>
              </a:rPr>
              <a:t>GENEALOGY BULLETIN</a:t>
            </a:r>
            <a:endParaRPr/>
          </a:p>
          <a:p>
            <a:pPr indent="0" lvl="0" marL="0" marR="0" rtl="0" algn="l">
              <a:lnSpc>
                <a:spcPct val="10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Volume 2        1986</a:t>
            </a:r>
            <a:endParaRPr/>
          </a:p>
          <a:p>
            <a:pPr indent="0" lvl="0" marL="0" marR="0" rtl="0" algn="ctr">
              <a:lnSpc>
                <a:spcPct val="8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Supplement 1 </a:t>
            </a:r>
            <a:endParaRPr/>
          </a:p>
          <a:p>
            <a:pPr indent="0" lvl="0" marL="0" marR="0" rtl="0" algn="ctr">
              <a:lnSpc>
                <a:spcPct val="80000"/>
              </a:lnSpc>
              <a:spcBef>
                <a:spcPts val="1000"/>
              </a:spcBef>
              <a:spcAft>
                <a:spcPts val="0"/>
              </a:spcAft>
              <a:buClr>
                <a:srgbClr val="000000"/>
              </a:buClr>
              <a:buSzPts val="2000"/>
              <a:buFont typeface="Bookman Old Style"/>
              <a:buNone/>
            </a:pPr>
            <a:r>
              <a:rPr b="1" i="1" lang="en-US" sz="2000" u="none" cap="none" strike="noStrike">
                <a:solidFill>
                  <a:srgbClr val="000000"/>
                </a:solidFill>
                <a:latin typeface="Bookman Old Style"/>
                <a:ea typeface="Bookman Old Style"/>
                <a:cs typeface="Bookman Old Style"/>
                <a:sym typeface="Bookman Old Style"/>
              </a:rPr>
              <a:t>Research Notes -- June</a:t>
            </a:r>
            <a:endParaRPr/>
          </a:p>
        </p:txBody>
      </p:sp>
      <p:sp>
        <p:nvSpPr>
          <p:cNvPr id="9831" name="Google Shape;9831;p1497"/>
          <p:cNvSpPr/>
          <p:nvPr/>
        </p:nvSpPr>
        <p:spPr>
          <a:xfrm>
            <a:off x="381000" y="2819400"/>
            <a:ext cx="8382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1" lang="en-US" sz="2400" u="none" cap="none" strike="noStrike">
                <a:solidFill>
                  <a:srgbClr val="FFFFFF"/>
                </a:solidFill>
                <a:latin typeface="Tahoma"/>
                <a:ea typeface="Tahoma"/>
                <a:cs typeface="Tahoma"/>
                <a:sym typeface="Tahoma"/>
              </a:rPr>
              <a:t>Entering the holding for a single supplement:</a:t>
            </a:r>
            <a:endParaRPr/>
          </a:p>
        </p:txBody>
      </p:sp>
      <p:sp>
        <p:nvSpPr>
          <p:cNvPr id="9832" name="Google Shape;9832;p1497"/>
          <p:cNvSpPr/>
          <p:nvPr/>
        </p:nvSpPr>
        <p:spPr>
          <a:xfrm>
            <a:off x="4343400" y="1066800"/>
            <a:ext cx="2667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1" i="0" lang="en-US" sz="2400" u="none" cap="none" strike="noStrike">
                <a:solidFill>
                  <a:srgbClr val="FFFFFF"/>
                </a:solidFill>
                <a:latin typeface="Tahoma"/>
                <a:ea typeface="Tahoma"/>
                <a:cs typeface="Tahoma"/>
                <a:sym typeface="Tahoma"/>
              </a:rPr>
              <a:t>Semiannual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982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2" presetSubtype="8">
                                  <p:stCondLst>
                                    <p:cond delay="0"/>
                                  </p:stCondLst>
                                  <p:childTnLst>
                                    <p:set>
                                      <p:cBhvr>
                                        <p:cTn dur="1" fill="hold">
                                          <p:stCondLst>
                                            <p:cond delay="0"/>
                                          </p:stCondLst>
                                        </p:cTn>
                                        <p:tgtEl>
                                          <p:spTgt spid="9828"/>
                                        </p:tgtEl>
                                        <p:attrNameLst>
                                          <p:attrName>style.visibility</p:attrName>
                                        </p:attrNameLst>
                                      </p:cBhvr>
                                      <p:to>
                                        <p:strVal val="visible"/>
                                      </p:to>
                                    </p:set>
                                    <p:anim calcmode="lin" valueType="num">
                                      <p:cBhvr additive="base">
                                        <p:cTn dur="500"/>
                                        <p:tgtEl>
                                          <p:spTgt spid="98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